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4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9" r:id="rId11"/>
    <p:sldId id="265" r:id="rId12"/>
    <p:sldId id="267" r:id="rId13"/>
    <p:sldId id="266" r:id="rId14"/>
    <p:sldId id="268" r:id="rId15"/>
    <p:sldId id="271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20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EC2A539-DBA9-1141-8A2B-1A3CA2C96AA0}" type="datetimeFigureOut">
              <a:rPr lang="en-US" smtClean="0"/>
              <a:t>11/10/13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15D226-F1B1-4640-8964-90830BB246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wishvirtuallibrary.org" TargetMode="External"/><Relationship Id="rId4" Type="http://schemas.openxmlformats.org/officeDocument/2006/relationships/hyperlink" Target="http://www.pbs.org/wgbh/nova/holocaust/experiside.html" TargetMode="External"/><Relationship Id="rId5" Type="http://schemas.openxmlformats.org/officeDocument/2006/relationships/hyperlink" Target="http://www.yadvashem.org/yv/en/holocaust/about/06/camps.asp?WT.mc_id=wiki" TargetMode="External"/><Relationship Id="rId6" Type="http://schemas.openxmlformats.org/officeDocument/2006/relationships/hyperlink" Target="http://www.fold3.com/page/110056803_nazi_concentration_camp_record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shmm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b="24208"/>
          <a:stretch/>
        </p:blipFill>
        <p:spPr>
          <a:xfrm>
            <a:off x="-27021" y="1"/>
            <a:ext cx="9175004" cy="5106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648" y="4247086"/>
            <a:ext cx="8846743" cy="1234370"/>
          </a:xfrm>
        </p:spPr>
        <p:txBody>
          <a:bodyPr>
            <a:normAutofit/>
          </a:bodyPr>
          <a:lstStyle/>
          <a:p>
            <a:pPr algn="ctr"/>
            <a:r>
              <a:rPr lang="en-US" sz="2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halkduster"/>
                <a:cs typeface="Chalkduster"/>
              </a:rPr>
              <a:t>A Look Into Hitler’s Concentration Camps</a:t>
            </a:r>
            <a:endParaRPr lang="en-US" sz="2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halkduster"/>
              <a:cs typeface="Chalkdus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660" y="5238277"/>
            <a:ext cx="8077200" cy="1499616"/>
          </a:xfrm>
        </p:spPr>
        <p:txBody>
          <a:bodyPr/>
          <a:lstStyle/>
          <a:p>
            <a:r>
              <a:rPr lang="en-US" dirty="0" smtClean="0"/>
              <a:t>Eliz Markowitz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3744" y="2158423"/>
            <a:ext cx="8587354" cy="1529388"/>
          </a:xfrm>
          <a:prstGeom prst="rect">
            <a:avLst/>
          </a:prstGeom>
          <a:scene3d>
            <a:camera prst="orthographicFront"/>
            <a:lightRig rig="threePt" dir="t">
              <a:rot lat="0" lon="0" rev="4800000"/>
            </a:lightRig>
          </a:scene3d>
          <a:sp3d>
            <a:bevelT/>
          </a:sp3d>
        </p:spPr>
        <p:txBody>
          <a:bodyPr vert="horz" lIns="91440" tIns="0" rIns="45720" bIns="0" rtlCol="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halkduster"/>
                <a:cs typeface="Chalkduster"/>
              </a:rPr>
              <a:t>Death Camps of the Holocaust</a:t>
            </a:r>
            <a:endParaRPr lang="en-US" sz="6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94229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The </a:t>
            </a:r>
            <a:r>
              <a:rPr lang="en-US" sz="5000" dirty="0" err="1" smtClean="0">
                <a:latin typeface="Chalkduster"/>
                <a:cs typeface="Chalkduster"/>
              </a:rPr>
              <a:t>Appel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8200" y="1773936"/>
            <a:ext cx="4038600" cy="4623816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Appel</a:t>
            </a:r>
            <a:r>
              <a:rPr lang="en-US" dirty="0" smtClean="0"/>
              <a:t>—</a:t>
            </a:r>
            <a:r>
              <a:rPr lang="en-US" dirty="0"/>
              <a:t>D</a:t>
            </a:r>
            <a:r>
              <a:rPr lang="en-US" dirty="0" smtClean="0"/>
              <a:t>aily </a:t>
            </a:r>
            <a:r>
              <a:rPr lang="en-US" dirty="0" smtClean="0"/>
              <a:t>L</a:t>
            </a:r>
            <a:r>
              <a:rPr lang="en-US" dirty="0" smtClean="0"/>
              <a:t>ineup</a:t>
            </a:r>
          </a:p>
          <a:p>
            <a:pPr lvl="1"/>
            <a:r>
              <a:rPr lang="en-US" dirty="0" smtClean="0"/>
              <a:t>Roll call that occurred every morning and evening</a:t>
            </a:r>
          </a:p>
          <a:p>
            <a:pPr lvl="2"/>
            <a:r>
              <a:rPr lang="en-US" dirty="0" smtClean="0"/>
              <a:t>Prisoners exposed to the elements, such as snow, ice, and rain, with only thin uniforms for protection</a:t>
            </a:r>
          </a:p>
          <a:p>
            <a:pPr lvl="1"/>
            <a:r>
              <a:rPr lang="en-US" dirty="0" smtClean="0"/>
              <a:t>Prisoners forced to stand completely still for hours at a time</a:t>
            </a:r>
          </a:p>
          <a:p>
            <a:pPr lvl="2"/>
            <a:r>
              <a:rPr lang="en-US" dirty="0" smtClean="0"/>
              <a:t>Movement led to beating or death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371" r="19371"/>
          <a:stretch>
            <a:fillRect/>
          </a:stretch>
        </p:blipFill>
        <p:spPr>
          <a:xfrm>
            <a:off x="457200" y="1773936"/>
            <a:ext cx="4038600" cy="4623816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7329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Medical Experimentation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Focused on enhancing the survival of Axis forces</a:t>
            </a:r>
          </a:p>
          <a:p>
            <a:pPr lvl="1"/>
            <a:r>
              <a:rPr lang="en-US" dirty="0" smtClean="0"/>
              <a:t>Freezing Experiments</a:t>
            </a:r>
          </a:p>
          <a:p>
            <a:pPr lvl="2"/>
            <a:r>
              <a:rPr lang="en-US" dirty="0" smtClean="0"/>
              <a:t>Attempt to find treatment for hypothermia</a:t>
            </a:r>
          </a:p>
          <a:p>
            <a:pPr lvl="1"/>
            <a:r>
              <a:rPr lang="en-US" dirty="0" smtClean="0"/>
              <a:t>Seawater</a:t>
            </a:r>
          </a:p>
          <a:p>
            <a:pPr lvl="2"/>
            <a:r>
              <a:rPr lang="en-US" dirty="0" smtClean="0"/>
              <a:t>Attempt to turn seawater into drinkable water</a:t>
            </a:r>
            <a:endParaRPr lang="en-US" dirty="0"/>
          </a:p>
          <a:p>
            <a:pPr lvl="1"/>
            <a:r>
              <a:rPr lang="en-US" dirty="0" smtClean="0"/>
              <a:t>High-Altitude Experiments</a:t>
            </a:r>
          </a:p>
          <a:p>
            <a:pPr lvl="2"/>
            <a:r>
              <a:rPr lang="en-US" dirty="0" smtClean="0"/>
              <a:t>Individuals placed in a low pressure chamber to find effective range of parachutes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250" r="17250"/>
          <a:stretch>
            <a:fillRect/>
          </a:stretch>
        </p:blipFill>
        <p:spPr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3696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Medical Experimentation</a:t>
            </a:r>
            <a:endParaRPr lang="en-US" sz="5000" dirty="0">
              <a:latin typeface="Chalkduster"/>
              <a:cs typeface="Chalkduster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744" r="23845"/>
          <a:stretch/>
        </p:blipFill>
        <p:spPr>
          <a:xfrm>
            <a:off x="457200" y="1773936"/>
            <a:ext cx="4038600" cy="4818930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773935"/>
            <a:ext cx="4038600" cy="48189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Racial &amp; Ideological</a:t>
            </a:r>
          </a:p>
          <a:p>
            <a:pPr lvl="1"/>
            <a:r>
              <a:rPr lang="en-US" dirty="0" smtClean="0"/>
              <a:t>Eye Color</a:t>
            </a:r>
            <a:endParaRPr lang="en-US" dirty="0"/>
          </a:p>
          <a:p>
            <a:pPr lvl="2"/>
            <a:r>
              <a:rPr lang="en-US" dirty="0"/>
              <a:t>Attempt to </a:t>
            </a:r>
            <a:r>
              <a:rPr lang="en-US" dirty="0" smtClean="0"/>
              <a:t>alter and fabricate eye color</a:t>
            </a:r>
            <a:endParaRPr lang="en-US" dirty="0"/>
          </a:p>
          <a:p>
            <a:pPr lvl="1"/>
            <a:r>
              <a:rPr lang="en-US" dirty="0" smtClean="0"/>
              <a:t>Twin</a:t>
            </a:r>
            <a:endParaRPr lang="en-US" dirty="0"/>
          </a:p>
          <a:p>
            <a:pPr lvl="2"/>
            <a:r>
              <a:rPr lang="en-US" dirty="0"/>
              <a:t>A</a:t>
            </a:r>
            <a:r>
              <a:rPr lang="en-US" dirty="0" smtClean="0"/>
              <a:t>imed at understanding twin genetics in an attempt to find a way to effectively multiply the Aryan race</a:t>
            </a:r>
            <a:endParaRPr lang="en-US" dirty="0"/>
          </a:p>
          <a:p>
            <a:pPr lvl="1"/>
            <a:r>
              <a:rPr lang="en-US" dirty="0" smtClean="0"/>
              <a:t>Sterilization</a:t>
            </a:r>
            <a:endParaRPr lang="en-US" dirty="0"/>
          </a:p>
          <a:p>
            <a:pPr lvl="2"/>
            <a:r>
              <a:rPr lang="en-US" dirty="0" smtClean="0"/>
              <a:t>Attempts to create efficient ways of sterilizing men and women to halt unsavory reproduction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5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Medical Experimentation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6722" y="1679365"/>
            <a:ext cx="4323724" cy="49270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Pharmaceutical testing and ‘injury’ </a:t>
            </a:r>
            <a:r>
              <a:rPr lang="en-US" dirty="0"/>
              <a:t>treatment</a:t>
            </a:r>
          </a:p>
          <a:p>
            <a:pPr lvl="1"/>
            <a:r>
              <a:rPr lang="en-US" dirty="0" smtClean="0"/>
              <a:t>Immunization  </a:t>
            </a:r>
          </a:p>
          <a:p>
            <a:pPr lvl="2"/>
            <a:r>
              <a:rPr lang="en-US" dirty="0" smtClean="0"/>
              <a:t>Experimental treatment for malaria, typhus, typhoid, hepatitis, yellow fever, and tuberculosis</a:t>
            </a:r>
          </a:p>
          <a:p>
            <a:pPr lvl="1"/>
            <a:r>
              <a:rPr lang="en-US" dirty="0" smtClean="0"/>
              <a:t>Bone, muscle, and joint</a:t>
            </a:r>
          </a:p>
          <a:p>
            <a:pPr lvl="2"/>
            <a:r>
              <a:rPr lang="en-US" dirty="0" smtClean="0"/>
              <a:t>Study the effect of limb transplant post- amputation</a:t>
            </a:r>
          </a:p>
          <a:p>
            <a:pPr lvl="2"/>
            <a:r>
              <a:rPr lang="en-US" dirty="0" smtClean="0"/>
              <a:t>Removal of sections to study regeneration</a:t>
            </a:r>
            <a:endParaRPr lang="en-US" dirty="0"/>
          </a:p>
          <a:p>
            <a:pPr lvl="1"/>
            <a:r>
              <a:rPr lang="en-US" dirty="0" smtClean="0"/>
              <a:t>Poison</a:t>
            </a:r>
          </a:p>
          <a:p>
            <a:pPr lvl="2"/>
            <a:r>
              <a:rPr lang="en-US" dirty="0" smtClean="0"/>
              <a:t>Testing of phenol and cyanide to study reactions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39" r="15291"/>
          <a:stretch/>
        </p:blipFill>
        <p:spPr>
          <a:xfrm>
            <a:off x="4756096" y="1692875"/>
            <a:ext cx="3930703" cy="4778401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0038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87" y="155448"/>
            <a:ext cx="8728517" cy="12527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Death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338875" cy="46256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Physical exhaustion, malnutrition, and disease</a:t>
            </a:r>
          </a:p>
          <a:p>
            <a:r>
              <a:rPr lang="en-US" dirty="0" smtClean="0"/>
              <a:t>Shooting</a:t>
            </a:r>
          </a:p>
          <a:p>
            <a:pPr lvl="1"/>
            <a:r>
              <a:rPr lang="en-US" dirty="0" smtClean="0"/>
              <a:t>Prisoners would be forced to dig their own graves and were then executed</a:t>
            </a:r>
          </a:p>
          <a:p>
            <a:r>
              <a:rPr lang="en-US" dirty="0" smtClean="0"/>
              <a:t>Gas chambers</a:t>
            </a:r>
          </a:p>
          <a:p>
            <a:pPr lvl="1"/>
            <a:r>
              <a:rPr lang="en-US" dirty="0" smtClean="0"/>
              <a:t>Carbon </a:t>
            </a:r>
            <a:r>
              <a:rPr lang="en-US" dirty="0"/>
              <a:t>M</a:t>
            </a:r>
            <a:r>
              <a:rPr lang="en-US" dirty="0" smtClean="0"/>
              <a:t>onoxide  and </a:t>
            </a:r>
            <a:r>
              <a:rPr lang="en-US" dirty="0"/>
              <a:t>Hydrogen Cyanide poisoning </a:t>
            </a:r>
            <a:endParaRPr lang="en-US" dirty="0" smtClean="0"/>
          </a:p>
          <a:p>
            <a:r>
              <a:rPr lang="en-US" dirty="0" smtClean="0"/>
              <a:t>Lethal injection</a:t>
            </a:r>
          </a:p>
          <a:p>
            <a:pPr lvl="1"/>
            <a:r>
              <a:rPr lang="en-US" dirty="0" smtClean="0"/>
              <a:t>The preferred method of execution for the 1.1 million children murdered in camps</a:t>
            </a:r>
          </a:p>
          <a:p>
            <a:r>
              <a:rPr lang="en-US" dirty="0" smtClean="0"/>
              <a:t>Medical Experimentation</a:t>
            </a:r>
          </a:p>
          <a:p>
            <a:pPr lvl="1"/>
            <a:r>
              <a:rPr lang="en-US" dirty="0" smtClean="0"/>
              <a:t>If individuals survived the experiment, they would be murdered for the purpose of conducting an autopsy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8613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The Fall of the Camps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773935"/>
            <a:ext cx="4038600" cy="48189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July 1944, Soviet troops arrived at the </a:t>
            </a:r>
            <a:r>
              <a:rPr lang="en-US" dirty="0" err="1" smtClean="0"/>
              <a:t>Majdanek</a:t>
            </a:r>
            <a:r>
              <a:rPr lang="en-US" dirty="0" smtClean="0"/>
              <a:t> camp in Poland.</a:t>
            </a:r>
            <a:endParaRPr lang="en-US" dirty="0"/>
          </a:p>
          <a:p>
            <a:r>
              <a:rPr lang="en-US" dirty="0" smtClean="0"/>
              <a:t>Germans tried to hide evidence of genocide</a:t>
            </a:r>
          </a:p>
          <a:p>
            <a:pPr lvl="1"/>
            <a:r>
              <a:rPr lang="en-US" dirty="0" smtClean="0"/>
              <a:t>Demolished camp </a:t>
            </a:r>
          </a:p>
          <a:p>
            <a:pPr lvl="1"/>
            <a:r>
              <a:rPr lang="en-US" dirty="0" smtClean="0"/>
              <a:t>Murdered remaining prisoners and burned down crematorium</a:t>
            </a:r>
          </a:p>
          <a:p>
            <a:pPr lvl="1"/>
            <a:r>
              <a:rPr lang="en-US" dirty="0" smtClean="0"/>
              <a:t>Failed to remove evidence of mass murder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926" r="15926"/>
          <a:stretch>
            <a:fillRect/>
          </a:stretch>
        </p:blipFill>
        <p:spPr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50700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Liberation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6722" y="1679365"/>
            <a:ext cx="4323724" cy="49270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Soviets liberated Auschwitz, perhaps the most notorious death camp, in January 1945.</a:t>
            </a:r>
          </a:p>
          <a:p>
            <a:r>
              <a:rPr lang="en-US" dirty="0" smtClean="0"/>
              <a:t>U.S. and British forces liberated Buchenwald and other German camps in April 1945.</a:t>
            </a:r>
          </a:p>
          <a:p>
            <a:r>
              <a:rPr lang="en-US" dirty="0" smtClean="0"/>
              <a:t>Approximately 80,000 prisoners were liberated prior to the conclusion of the war.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760" r="18760"/>
          <a:stretch>
            <a:fillRect/>
          </a:stretch>
        </p:blipFill>
        <p:spPr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9026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9640" y="152400"/>
            <a:ext cx="8392922" cy="1251062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Post-Liberation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58839" y="1773936"/>
            <a:ext cx="4418306" cy="4927012"/>
          </a:xfrm>
        </p:spPr>
        <p:txBody>
          <a:bodyPr>
            <a:normAutofit/>
          </a:bodyPr>
          <a:lstStyle/>
          <a:p>
            <a:r>
              <a:rPr lang="en-US" dirty="0" smtClean="0"/>
              <a:t>Only a small percentage of prisoners survived.</a:t>
            </a:r>
          </a:p>
          <a:p>
            <a:pPr lvl="1"/>
            <a:r>
              <a:rPr lang="en-US" dirty="0" smtClean="0"/>
              <a:t>Survivors looked like skeletons due to the physical demands, malnutrition, and maltreatment.</a:t>
            </a:r>
          </a:p>
          <a:p>
            <a:pPr lvl="1"/>
            <a:r>
              <a:rPr lang="en-US" dirty="0" smtClean="0"/>
              <a:t>Disease remained a danger</a:t>
            </a:r>
          </a:p>
          <a:p>
            <a:r>
              <a:rPr lang="en-US" dirty="0" smtClean="0"/>
              <a:t>Many survivors died post-liberation due to the effects of internment.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593" r="5067"/>
          <a:stretch/>
        </p:blipFill>
        <p:spPr>
          <a:xfrm>
            <a:off x="389640" y="1773936"/>
            <a:ext cx="4038600" cy="4623816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35929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87" y="155448"/>
            <a:ext cx="8728517" cy="12527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Resources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338875" cy="4625609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United States Holocaust Memorial Museum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Jewish Virtual Library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NOVA Online | Holocaust on Trial | The Experiments</a:t>
            </a:r>
            <a:endParaRPr lang="en-US" dirty="0"/>
          </a:p>
          <a:p>
            <a:r>
              <a:rPr lang="en-US" dirty="0" smtClean="0">
                <a:hlinkClick r:id="rId5"/>
              </a:rPr>
              <a:t>The Holocaust – Labor and Concentration Camps – Yad Vashem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Nazi Concentration Camp Records: Story, Pictures, and Information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38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87" y="155448"/>
            <a:ext cx="8728517" cy="12527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Purpose &amp; Creation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338875" cy="4625609"/>
          </a:xfrm>
        </p:spPr>
        <p:txBody>
          <a:bodyPr>
            <a:normAutofit/>
          </a:bodyPr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Forced detainment of individuals under ruthless conditions without consideration for human rights.</a:t>
            </a:r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Dachau, the first concentration camp, was built in 1933</a:t>
            </a:r>
            <a:endParaRPr lang="en-US" dirty="0"/>
          </a:p>
          <a:p>
            <a:pPr lvl="1"/>
            <a:r>
              <a:rPr lang="en-US" dirty="0"/>
              <a:t>Located in Germany, Holland, Austria, Poland, Ukraine, Slovakia, Estonia, and the Czech Republic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23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Rationale for Camps</a:t>
            </a:r>
            <a:endParaRPr lang="en-US" sz="5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3920570" cy="715355"/>
          </a:xfrm>
        </p:spPr>
        <p:txBody>
          <a:bodyPr/>
          <a:lstStyle/>
          <a:p>
            <a:pPr algn="ctr"/>
            <a:r>
              <a:rPr lang="en-US" sz="1900" dirty="0"/>
              <a:t>Hitler’s “Final Solution</a:t>
            </a:r>
            <a:r>
              <a:rPr lang="en-US" sz="1900" dirty="0" smtClean="0"/>
              <a:t>”</a:t>
            </a:r>
            <a:endParaRPr lang="en-US" sz="19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Create a superior Aryan race</a:t>
            </a:r>
          </a:p>
          <a:p>
            <a:pPr lvl="1"/>
            <a:r>
              <a:rPr lang="en-US" dirty="0" smtClean="0"/>
              <a:t>Eradicate the Jewish people from Europe through imprisonment and mass genocide</a:t>
            </a:r>
          </a:p>
          <a:p>
            <a:pPr lvl="1"/>
            <a:r>
              <a:rPr lang="en-US" dirty="0" smtClean="0"/>
              <a:t>Eliminate all other “enemies of the state”</a:t>
            </a:r>
          </a:p>
          <a:p>
            <a:pPr lvl="2"/>
            <a:r>
              <a:rPr lang="en-US" dirty="0" smtClean="0"/>
              <a:t>Communists, Socialists, and Social Democrats</a:t>
            </a:r>
          </a:p>
          <a:p>
            <a:pPr lvl="2"/>
            <a:r>
              <a:rPr lang="en-US" dirty="0" smtClean="0"/>
              <a:t>Roma and Jehovah's Witnesses</a:t>
            </a:r>
          </a:p>
          <a:p>
            <a:pPr lvl="2"/>
            <a:r>
              <a:rPr lang="en-US" dirty="0" smtClean="0"/>
              <a:t>Homosexuals and other socially deviant individuals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218609" cy="715355"/>
          </a:xfrm>
        </p:spPr>
        <p:txBody>
          <a:bodyPr>
            <a:noAutofit/>
          </a:bodyPr>
          <a:lstStyle/>
          <a:p>
            <a:r>
              <a:rPr lang="en-US" sz="1900" dirty="0" smtClean="0"/>
              <a:t>Prisoner identification Scheme</a:t>
            </a:r>
            <a:endParaRPr lang="en-US" sz="19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23677" r="-23677"/>
          <a:stretch>
            <a:fillRect/>
          </a:stretch>
        </p:blipFill>
        <p:spPr>
          <a:xfrm>
            <a:off x="4645025" y="2449513"/>
            <a:ext cx="4217988" cy="3951287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345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87" y="155448"/>
            <a:ext cx="8728517" cy="1252728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Types of Camps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27" y="1775191"/>
            <a:ext cx="8444771" cy="48582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Labor</a:t>
            </a:r>
            <a:endParaRPr lang="en-US" dirty="0"/>
          </a:p>
          <a:p>
            <a:pPr lvl="1"/>
            <a:r>
              <a:rPr lang="en-US" dirty="0"/>
              <a:t>Prisoners forced to do strenuous physical labor in atrocious working </a:t>
            </a:r>
            <a:r>
              <a:rPr lang="en-US" dirty="0" smtClean="0"/>
              <a:t>conditions under the guidance of abusive soldiers.</a:t>
            </a:r>
          </a:p>
          <a:p>
            <a:r>
              <a:rPr lang="en-US" dirty="0" smtClean="0"/>
              <a:t>Transit</a:t>
            </a:r>
          </a:p>
          <a:p>
            <a:pPr lvl="1"/>
            <a:r>
              <a:rPr lang="en-US" dirty="0" smtClean="0"/>
              <a:t>Inmates collected and transferred to other camps</a:t>
            </a:r>
          </a:p>
          <a:p>
            <a:r>
              <a:rPr lang="en-US" dirty="0" smtClean="0"/>
              <a:t>Hostage</a:t>
            </a:r>
          </a:p>
          <a:p>
            <a:pPr lvl="1"/>
            <a:r>
              <a:rPr lang="en-US" dirty="0" smtClean="0"/>
              <a:t>Prisoners held and killed as retaliation</a:t>
            </a:r>
          </a:p>
          <a:p>
            <a:r>
              <a:rPr lang="en-US" dirty="0" smtClean="0"/>
              <a:t>Prisoner of War</a:t>
            </a:r>
          </a:p>
          <a:p>
            <a:pPr lvl="1"/>
            <a:r>
              <a:rPr lang="en-US" dirty="0" smtClean="0"/>
              <a:t>Individuals held and usually transferred to labor camps</a:t>
            </a:r>
          </a:p>
          <a:p>
            <a:r>
              <a:rPr lang="en-US" dirty="0" smtClean="0"/>
              <a:t>Rehabilitation</a:t>
            </a:r>
          </a:p>
          <a:p>
            <a:pPr lvl="1"/>
            <a:r>
              <a:rPr lang="en-US" dirty="0" smtClean="0"/>
              <a:t>Inmates re-educated in accordance with the Nazi’s social and political views</a:t>
            </a:r>
          </a:p>
          <a:p>
            <a:r>
              <a:rPr lang="en-US" dirty="0" smtClean="0"/>
              <a:t>Extermination</a:t>
            </a:r>
          </a:p>
          <a:p>
            <a:pPr lvl="1"/>
            <a:r>
              <a:rPr lang="en-US" dirty="0" smtClean="0"/>
              <a:t>Solely existed for the purpose of murder. Upon arrival, all individuals would be exterminated.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079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93" y="98360"/>
            <a:ext cx="8904169" cy="12510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Chalkduster"/>
                <a:cs typeface="Chalkduster"/>
              </a:rPr>
              <a:t>Transportation &amp; Arrival 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3744" y="1773936"/>
            <a:ext cx="4212056" cy="462381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Prisoners loaded onto cattle trucks</a:t>
            </a:r>
          </a:p>
          <a:p>
            <a:pPr lvl="1"/>
            <a:r>
              <a:rPr lang="en-US" dirty="0" smtClean="0"/>
              <a:t>Packed in tightly with no food, water, or hygiene facilities</a:t>
            </a:r>
          </a:p>
          <a:p>
            <a:r>
              <a:rPr lang="en-US" dirty="0" smtClean="0"/>
              <a:t>Processing</a:t>
            </a:r>
          </a:p>
          <a:p>
            <a:pPr lvl="1"/>
            <a:r>
              <a:rPr lang="en-US" dirty="0" smtClean="0"/>
              <a:t>Families separated and personal belongings confiscated</a:t>
            </a:r>
          </a:p>
          <a:p>
            <a:pPr lvl="1"/>
            <a:r>
              <a:rPr lang="en-US" dirty="0" smtClean="0"/>
              <a:t>Prisoners forced to undress, shower, and have head shaved</a:t>
            </a:r>
          </a:p>
          <a:p>
            <a:pPr lvl="1"/>
            <a:r>
              <a:rPr lang="en-US" dirty="0" smtClean="0"/>
              <a:t>Tattooed with a unique prisoner number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615" r="18615"/>
          <a:stretch>
            <a:fillRect/>
          </a:stretch>
        </p:blipFill>
        <p:spPr>
          <a:xfrm>
            <a:off x="4783320" y="1773936"/>
            <a:ext cx="4038600" cy="4623816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11050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Prisoner Processing</a:t>
            </a:r>
            <a:endParaRPr lang="en-US" sz="5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0892" r="10892"/>
          <a:stretch>
            <a:fillRect/>
          </a:stretch>
        </p:blipFill>
        <p:spPr>
          <a:xfrm>
            <a:off x="3026607" y="1743075"/>
            <a:ext cx="5660193" cy="4358197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0" y="1676335"/>
            <a:ext cx="2742862" cy="4572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Guards confiscate personal belongings from newly arrived prisoners at the </a:t>
            </a:r>
            <a:r>
              <a:rPr lang="en-US" sz="2200" dirty="0" err="1" smtClean="0"/>
              <a:t>Jasenovac</a:t>
            </a:r>
            <a:r>
              <a:rPr lang="en-US" sz="2200" dirty="0" smtClean="0"/>
              <a:t> concentration camp in Yugoslavia.</a:t>
            </a:r>
          </a:p>
          <a:p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26606" y="6126833"/>
            <a:ext cx="56601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© 2011 United States Holocaust Memorial Museum</a:t>
            </a:r>
          </a:p>
        </p:txBody>
      </p:sp>
    </p:spTree>
    <p:extLst>
      <p:ext uri="{BB962C8B-B14F-4D97-AF65-F5344CB8AC3E}">
        <p14:creationId xmlns:p14="http://schemas.microsoft.com/office/powerpoint/2010/main" val="187007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Living Conditions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8200" y="1773936"/>
            <a:ext cx="4038600" cy="46238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Barracks</a:t>
            </a:r>
          </a:p>
          <a:p>
            <a:pPr lvl="1"/>
            <a:r>
              <a:rPr lang="en-US" dirty="0" smtClean="0"/>
              <a:t>Brick or wooden </a:t>
            </a:r>
            <a:r>
              <a:rPr lang="en-US" dirty="0"/>
              <a:t>b</a:t>
            </a:r>
            <a:r>
              <a:rPr lang="en-US" dirty="0" smtClean="0"/>
              <a:t>eds with moldy straw</a:t>
            </a:r>
          </a:p>
          <a:p>
            <a:pPr lvl="1"/>
            <a:r>
              <a:rPr lang="en-US" dirty="0" smtClean="0"/>
              <a:t>No heating or insulation</a:t>
            </a:r>
          </a:p>
          <a:p>
            <a:pPr lvl="1"/>
            <a:r>
              <a:rPr lang="en-US" dirty="0" smtClean="0"/>
              <a:t>Vermin infested</a:t>
            </a:r>
          </a:p>
          <a:p>
            <a:r>
              <a:rPr lang="en-US" dirty="0" smtClean="0"/>
              <a:t>Personal Care</a:t>
            </a:r>
          </a:p>
          <a:p>
            <a:pPr lvl="1"/>
            <a:r>
              <a:rPr lang="en-US" dirty="0" smtClean="0"/>
              <a:t>No suitable </a:t>
            </a:r>
            <a:r>
              <a:rPr lang="en-US" dirty="0"/>
              <a:t>s</a:t>
            </a:r>
            <a:r>
              <a:rPr lang="en-US" dirty="0" smtClean="0"/>
              <a:t>anitation</a:t>
            </a:r>
          </a:p>
          <a:p>
            <a:pPr lvl="1"/>
            <a:r>
              <a:rPr lang="en-US" dirty="0" smtClean="0"/>
              <a:t>Limited water supply</a:t>
            </a:r>
          </a:p>
          <a:p>
            <a:pPr lvl="1"/>
            <a:r>
              <a:rPr lang="en-US" dirty="0" smtClean="0"/>
              <a:t>High rate of contagions that led to epidemics and disease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303" t="-15" r="6103" b="15"/>
          <a:stretch/>
        </p:blipFill>
        <p:spPr>
          <a:xfrm>
            <a:off x="457200" y="1773936"/>
            <a:ext cx="4038600" cy="4624387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6449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Rations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Starvation Rations</a:t>
            </a:r>
          </a:p>
          <a:p>
            <a:pPr lvl="1"/>
            <a:r>
              <a:rPr lang="en-US" dirty="0" smtClean="0"/>
              <a:t>Morning Meal</a:t>
            </a:r>
          </a:p>
          <a:p>
            <a:pPr lvl="2"/>
            <a:r>
              <a:rPr lang="en-US" dirty="0" smtClean="0"/>
              <a:t>Imitation coffee or tea</a:t>
            </a:r>
          </a:p>
          <a:p>
            <a:pPr lvl="1"/>
            <a:r>
              <a:rPr lang="en-US" dirty="0" smtClean="0"/>
              <a:t>Afternoon Meal</a:t>
            </a:r>
          </a:p>
          <a:p>
            <a:pPr lvl="2"/>
            <a:r>
              <a:rPr lang="en-US" dirty="0" smtClean="0"/>
              <a:t>One liter of watery soup</a:t>
            </a:r>
          </a:p>
          <a:p>
            <a:pPr lvl="1"/>
            <a:r>
              <a:rPr lang="en-US" dirty="0" smtClean="0"/>
              <a:t>Evening Meal</a:t>
            </a:r>
          </a:p>
          <a:p>
            <a:pPr lvl="2"/>
            <a:r>
              <a:rPr lang="en-US" dirty="0" smtClean="0"/>
              <a:t>300 mg black bread</a:t>
            </a:r>
          </a:p>
          <a:p>
            <a:pPr lvl="2"/>
            <a:r>
              <a:rPr lang="en-US" dirty="0" smtClean="0"/>
              <a:t>Small piece of sausage, cheese, or marmalade</a:t>
            </a:r>
          </a:p>
          <a:p>
            <a:r>
              <a:rPr lang="en-US" dirty="0" err="1" smtClean="0"/>
              <a:t>Muzulman</a:t>
            </a:r>
            <a:r>
              <a:rPr lang="en-US" dirty="0" smtClean="0"/>
              <a:t> State</a:t>
            </a:r>
          </a:p>
          <a:p>
            <a:pPr lvl="1"/>
            <a:r>
              <a:rPr lang="en-US" dirty="0" smtClean="0"/>
              <a:t>Deterioration of organs that led to physical exhaustion and death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797" t="-15" r="8707" b="15"/>
          <a:stretch/>
        </p:blipFill>
        <p:spPr>
          <a:xfrm>
            <a:off x="4648200" y="1773238"/>
            <a:ext cx="4038600" cy="4624387"/>
          </a:xfrm>
        </p:spPr>
      </p:pic>
    </p:spTree>
    <p:extLst>
      <p:ext uri="{BB962C8B-B14F-4D97-AF65-F5344CB8AC3E}">
        <p14:creationId xmlns:p14="http://schemas.microsoft.com/office/powerpoint/2010/main" val="242442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 smtClean="0">
                <a:latin typeface="Chalkduster"/>
                <a:cs typeface="Chalkduster"/>
              </a:rPr>
              <a:t>Labor</a:t>
            </a:r>
            <a:endParaRPr lang="en-US" sz="5000" dirty="0">
              <a:latin typeface="Chalkduster"/>
              <a:cs typeface="Chalkdust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8200" y="1773936"/>
            <a:ext cx="4038600" cy="46238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Minimum 11-hour day of </a:t>
            </a:r>
            <a:r>
              <a:rPr lang="en-US" dirty="0"/>
              <a:t>s</a:t>
            </a:r>
            <a:r>
              <a:rPr lang="en-US" dirty="0" smtClean="0"/>
              <a:t>trenuous physical labor</a:t>
            </a:r>
          </a:p>
          <a:p>
            <a:pPr lvl="1"/>
            <a:r>
              <a:rPr lang="en-US" dirty="0" smtClean="0"/>
              <a:t>Factory</a:t>
            </a:r>
          </a:p>
          <a:p>
            <a:pPr lvl="1"/>
            <a:r>
              <a:rPr lang="en-US" dirty="0" smtClean="0"/>
              <a:t>Construction </a:t>
            </a:r>
          </a:p>
          <a:p>
            <a:pPr lvl="1"/>
            <a:r>
              <a:rPr lang="en-US" dirty="0" smtClean="0"/>
              <a:t>Ditch &amp; grave digging</a:t>
            </a:r>
          </a:p>
          <a:p>
            <a:pPr lvl="1"/>
            <a:r>
              <a:rPr lang="en-US" dirty="0" smtClean="0"/>
              <a:t>Mining</a:t>
            </a:r>
          </a:p>
          <a:p>
            <a:pPr lvl="1"/>
            <a:r>
              <a:rPr lang="en-US" dirty="0" smtClean="0"/>
              <a:t>Laying roads</a:t>
            </a:r>
          </a:p>
          <a:p>
            <a:pPr lvl="1"/>
            <a:r>
              <a:rPr lang="en-US" dirty="0" smtClean="0"/>
              <a:t>Weapon and chemical production</a:t>
            </a:r>
          </a:p>
          <a:p>
            <a:r>
              <a:rPr lang="en-US" dirty="0" smtClean="0"/>
              <a:t>People unable to work were murdered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545" b="8545"/>
          <a:stretch>
            <a:fillRect/>
          </a:stretch>
        </p:blipFill>
        <p:spPr>
          <a:xfrm>
            <a:off x="457200" y="1773936"/>
            <a:ext cx="4038600" cy="4622800"/>
          </a:xfrm>
          <a:effectLst>
            <a:glow rad="101600">
              <a:schemeClr val="bg1">
                <a:lumMod val="7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37412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455</TotalTime>
  <Words>802</Words>
  <Application>Microsoft Macintosh PowerPoint</Application>
  <PresentationFormat>On-screen Show (4:3)</PresentationFormat>
  <Paragraphs>140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Module</vt:lpstr>
      <vt:lpstr>A Look Into Hitler’s Concentration Camps</vt:lpstr>
      <vt:lpstr>Purpose &amp; Creation</vt:lpstr>
      <vt:lpstr>Rationale for Camps</vt:lpstr>
      <vt:lpstr>Types of Camps</vt:lpstr>
      <vt:lpstr>Transportation &amp; Arrival </vt:lpstr>
      <vt:lpstr>Prisoner Processing</vt:lpstr>
      <vt:lpstr>Living Conditions</vt:lpstr>
      <vt:lpstr>Rations</vt:lpstr>
      <vt:lpstr>Labor</vt:lpstr>
      <vt:lpstr>The Appel</vt:lpstr>
      <vt:lpstr>Medical Experimentation</vt:lpstr>
      <vt:lpstr>Medical Experimentation</vt:lpstr>
      <vt:lpstr>Medical Experimentation</vt:lpstr>
      <vt:lpstr>Death</vt:lpstr>
      <vt:lpstr>The Fall of the Camps</vt:lpstr>
      <vt:lpstr>Liberation</vt:lpstr>
      <vt:lpstr>Post-Liberation</vt:lpstr>
      <vt:lpstr>Resources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Death Camps of the Holocaust</dc:title>
  <dc:creator>Eliz Markowitz</dc:creator>
  <cp:lastModifiedBy>Eliz Markowitz</cp:lastModifiedBy>
  <cp:revision>38</cp:revision>
  <dcterms:created xsi:type="dcterms:W3CDTF">2013-11-10T19:13:33Z</dcterms:created>
  <dcterms:modified xsi:type="dcterms:W3CDTF">2013-11-11T02:55:58Z</dcterms:modified>
</cp:coreProperties>
</file>